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59" r:id="rId4"/>
    <p:sldId id="312" r:id="rId5"/>
    <p:sldId id="260" r:id="rId6"/>
    <p:sldId id="291" r:id="rId7"/>
    <p:sldId id="292" r:id="rId8"/>
    <p:sldId id="300" r:id="rId9"/>
    <p:sldId id="261" r:id="rId10"/>
    <p:sldId id="262" r:id="rId11"/>
    <p:sldId id="263" r:id="rId12"/>
    <p:sldId id="271" r:id="rId13"/>
    <p:sldId id="264" r:id="rId14"/>
    <p:sldId id="265" r:id="rId15"/>
    <p:sldId id="266" r:id="rId16"/>
    <p:sldId id="267" r:id="rId17"/>
    <p:sldId id="268" r:id="rId18"/>
    <p:sldId id="270" r:id="rId19"/>
    <p:sldId id="269" r:id="rId20"/>
    <p:sldId id="301" r:id="rId21"/>
    <p:sldId id="296" r:id="rId22"/>
    <p:sldId id="297" r:id="rId23"/>
    <p:sldId id="298" r:id="rId24"/>
    <p:sldId id="299" r:id="rId25"/>
    <p:sldId id="305" r:id="rId26"/>
    <p:sldId id="302" r:id="rId27"/>
    <p:sldId id="308" r:id="rId28"/>
    <p:sldId id="293" r:id="rId29"/>
    <p:sldId id="279" r:id="rId30"/>
    <p:sldId id="281" r:id="rId31"/>
    <p:sldId id="282" r:id="rId32"/>
    <p:sldId id="283" r:id="rId33"/>
    <p:sldId id="284" r:id="rId34"/>
    <p:sldId id="285" r:id="rId35"/>
    <p:sldId id="311" r:id="rId36"/>
    <p:sldId id="286" r:id="rId37"/>
    <p:sldId id="306" r:id="rId38"/>
    <p:sldId id="313" r:id="rId39"/>
    <p:sldId id="314" r:id="rId40"/>
  </p:sldIdLst>
  <p:sldSz cx="12192000" cy="6858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나눔고딕" panose="020D0604000000000000" pitchFamily="50" charset="-127"/>
      <p:regular r:id="rId43"/>
      <p:bold r:id="rId44"/>
    </p:embeddedFont>
    <p:embeddedFont>
      <p:font typeface="나눔고딕 ExtraBold" panose="020D0904000000000000" pitchFamily="50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2A625"/>
    <a:srgbClr val="FFDF7F"/>
    <a:srgbClr val="D59700"/>
    <a:srgbClr val="C7CC2A"/>
    <a:srgbClr val="CD8F0A"/>
    <a:srgbClr val="A9A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85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10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5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3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4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7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3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7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8B00E-B18A-4F2C-8BAB-73FF47D90CEC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EE89D-3194-4FAC-B8B6-E3F99B5F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2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f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48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748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598067"/>
            <a:ext cx="5302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최후의 </a:t>
            </a:r>
            <a:r>
              <a:rPr lang="en-US" altLang="ko-KR" sz="3600" dirty="0" smtClean="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r>
              <a:rPr lang="ko-KR" altLang="en-US" sz="3600" dirty="0" smtClean="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인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행동 분석</a:t>
            </a:r>
            <a:endParaRPr lang="en-US" altLang="ko-KR" sz="3600" dirty="0" smtClean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배틀그라운드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알고리즘</a:t>
            </a:r>
            <a:endParaRPr lang="ko-KR" altLang="en-US" sz="36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1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190005" y="1147097"/>
            <a:ext cx="9422253" cy="806245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lang="ko-KR" altLang="en-US"/>
            </a:pPr>
            <a:r>
              <a:rPr lang="en-US" altLang="ko-KR" sz="1600" b="1" spc="300" dirty="0" err="1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DamageDealt</a:t>
            </a:r>
            <a:r>
              <a:rPr lang="en-US" altLang="ko-KR" sz="1600" b="1" spc="3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가한 </a:t>
            </a:r>
            <a:r>
              <a:rPr lang="ko-KR" altLang="en-US" sz="1600" b="1" spc="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데이미지의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총합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스스로 가한 </a:t>
            </a:r>
            <a:r>
              <a:rPr lang="ko-KR" altLang="en-US" sz="1600" b="1" spc="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데미지는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제외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600" b="1" spc="300" dirty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DBNOs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기절시킨 적의 수</a:t>
            </a:r>
            <a:endParaRPr lang="en-US" altLang="ko-KR" sz="16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2315284"/>
            <a:ext cx="6587313" cy="27963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0005" y="46492"/>
            <a:ext cx="8842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입힌 </a:t>
            </a:r>
            <a:r>
              <a:rPr lang="ko-KR" altLang="en-US" sz="2800" dirty="0" err="1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데미지가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인데 유효한 </a:t>
            </a:r>
            <a:r>
              <a:rPr lang="ko-KR" altLang="en-US" sz="2800" dirty="0" err="1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킬</a:t>
            </a:r>
            <a:r>
              <a:rPr lang="ko-KR" altLang="en-US" sz="2800" dirty="0" err="1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이나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기절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 발생한 경우</a:t>
            </a:r>
            <a:endParaRPr lang="ko-KR" altLang="en-US" sz="2800" spc="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18" y="2315284"/>
            <a:ext cx="5414682" cy="27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117987" y="-43962"/>
            <a:ext cx="7057364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3. </a:t>
            </a:r>
            <a:r>
              <a:rPr lang="en-US" altLang="ko-KR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1</a:t>
            </a:r>
            <a:r>
              <a:rPr lang="ko-KR" altLang="en-US" sz="28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등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이 존재하지 않는 매치 </a:t>
            </a:r>
            <a:endParaRPr lang="en-US" altLang="ko-KR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4" name="제목 1"/>
          <p:cNvSpPr txBox="1"/>
          <p:nvPr/>
        </p:nvSpPr>
        <p:spPr>
          <a:xfrm>
            <a:off x="-877096" y="1070330"/>
            <a:ext cx="13636007" cy="9461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en-US" altLang="ko-KR" sz="1600" b="1" spc="300" dirty="0" err="1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winPlacePerc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600" b="1" spc="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백분위수에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기반한 타겟의 예측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‘1’</a:t>
            </a:r>
            <a:r>
              <a:rPr lang="ko-KR" altLang="en-US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의미하며 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마지막 등수를 </a:t>
            </a:r>
            <a:r>
              <a:rPr lang="ko-KR" altLang="en-US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의미</a:t>
            </a:r>
            <a:r>
              <a:rPr lang="en-US" altLang="ko-KR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defRPr lang="ko-KR" altLang="en-US"/>
            </a:pPr>
            <a:endParaRPr lang="en-US" altLang="ko-KR" sz="16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 lang="ko-KR" altLang="en-US"/>
            </a:pPr>
            <a:r>
              <a:rPr lang="ko-KR" altLang="en-US" sz="1600" b="1" spc="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매치별로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그룹화 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</a:t>
            </a:r>
            <a:r>
              <a:rPr lang="ko-KR" altLang="en-US" sz="1800" b="1" spc="3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spc="300" dirty="0" err="1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winPlacePerc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max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보면 무조건 </a:t>
            </a:r>
            <a:r>
              <a:rPr lang="en-US" altLang="ko-KR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‘1’</a:t>
            </a:r>
          </a:p>
          <a:p>
            <a:pPr algn="ctr">
              <a:defRPr lang="ko-KR" altLang="en-US"/>
            </a:pPr>
            <a:endParaRPr lang="en-US" altLang="ko-KR" sz="1600" b="1" spc="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 lang="ko-KR" altLang="en-US"/>
            </a:pPr>
            <a:r>
              <a:rPr lang="en-US" altLang="ko-KR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등이 존재하지 않는 매치는 </a:t>
            </a:r>
            <a:r>
              <a:rPr lang="ko-KR" altLang="en-US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오류 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11" y="2250830"/>
            <a:ext cx="6575489" cy="407911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195082" y="-15733"/>
            <a:ext cx="7770358" cy="8062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lang="ko-KR" altLang="en-US"/>
            </a:pP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4.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실질적 </a:t>
            </a:r>
            <a:r>
              <a:rPr lang="ko-KR" altLang="en-US" sz="28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플레이어</a:t>
            </a:r>
            <a:r>
              <a:rPr lang="en-US" altLang="ko-KR" sz="28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(</a:t>
            </a:r>
            <a:r>
              <a:rPr lang="en-US" altLang="ko-KR" sz="2800" dirty="0" err="1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numgroup</a:t>
            </a:r>
            <a:r>
              <a:rPr lang="en-US" altLang="ko-KR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)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가 </a:t>
            </a:r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1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명인 매치 </a:t>
            </a:r>
            <a:endParaRPr lang="en-US" altLang="ko-KR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399009" y="1180646"/>
            <a:ext cx="10804290" cy="115580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800" b="1" spc="300" dirty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'</a:t>
            </a:r>
            <a:r>
              <a:rPr lang="en-US" altLang="ko-KR" sz="1800" b="1" spc="300" dirty="0" err="1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maxPlace</a:t>
            </a:r>
            <a:r>
              <a:rPr lang="en-US" altLang="ko-KR" sz="1800" b="1" spc="300" dirty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' &gt; 1 </a:t>
            </a:r>
            <a:r>
              <a:rPr lang="en-US" altLang="ko-KR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매치에 플레이어 수 는 </a:t>
            </a:r>
            <a:r>
              <a:rPr lang="en-US" altLang="ko-KR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명보다 </a:t>
            </a:r>
            <a:r>
              <a:rPr lang="ko-KR" altLang="en-US" sz="1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많음</a:t>
            </a:r>
            <a:endParaRPr lang="ko-KR" altLang="en-US" sz="1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b="1" spc="300" dirty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'</a:t>
            </a:r>
            <a:r>
              <a:rPr lang="en-US" altLang="ko-KR" sz="1800" b="1" spc="300" dirty="0" err="1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numgroups</a:t>
            </a:r>
            <a:r>
              <a:rPr lang="en-US" altLang="ko-KR" sz="1800" b="1" spc="300" dirty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' == 1 </a:t>
            </a:r>
            <a:r>
              <a:rPr lang="en-US" altLang="ko-KR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매치에서 실질적으로 플레이한 사람</a:t>
            </a:r>
            <a:r>
              <a:rPr lang="en-US" altLang="ko-KR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</a:t>
            </a:r>
            <a:r>
              <a:rPr lang="en-US" altLang="ko-KR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수는 </a:t>
            </a:r>
            <a:r>
              <a:rPr lang="en-US" altLang="ko-KR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명이라는 것</a:t>
            </a:r>
            <a:endParaRPr lang="en-US" altLang="ko-KR" sz="1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 100</a:t>
            </a:r>
            <a:r>
              <a:rPr lang="ko-KR" altLang="en-US" sz="1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명이서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시험 보는데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나머지를 모두 수면제로 재우고 혼자 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시험 봐서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등한 것과 유사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또는 </a:t>
            </a:r>
            <a:r>
              <a:rPr lang="ko-KR" altLang="en-US" sz="1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팀별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프로젝트를 하는데 반 전체가 한 팀이라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등이자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꼴찌임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10" y="2772046"/>
            <a:ext cx="8920889" cy="408595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4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117986" y="-43962"/>
            <a:ext cx="8656737" cy="8062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lang="ko-KR" altLang="en-US"/>
            </a:pP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5.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듀오</a:t>
            </a:r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, </a:t>
            </a:r>
            <a:r>
              <a:rPr lang="ko-KR" altLang="en-US" sz="2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스쿼드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 등 </a:t>
            </a:r>
            <a:r>
              <a:rPr lang="ko-KR" altLang="en-US" sz="28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그룹 인원수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가 일치하지 않는 경우</a:t>
            </a:r>
            <a:endParaRPr lang="en-US" altLang="ko-KR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47" y="1134974"/>
            <a:ext cx="6326180" cy="537133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9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117987" y="-43962"/>
            <a:ext cx="7057364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lang="ko-KR" altLang="en-US"/>
            </a:pP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6.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매치 </a:t>
            </a:r>
            <a:r>
              <a:rPr lang="ko-KR" altLang="en-US" sz="28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킬 수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가 이상한 경우</a:t>
            </a:r>
            <a:endParaRPr lang="en-US" altLang="ko-KR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1232574" y="999900"/>
            <a:ext cx="9422253" cy="8062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en-US" altLang="ko-KR" sz="18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GAME </a:t>
            </a:r>
            <a:r>
              <a:rPr lang="ko-KR" altLang="en-US" sz="18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매치에 </a:t>
            </a:r>
            <a:r>
              <a:rPr lang="ko-KR" altLang="en-US" sz="18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800" b="1" spc="3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8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명이 들어가기 때문에 </a:t>
            </a:r>
            <a:r>
              <a:rPr lang="ko-KR" altLang="en-US" sz="1800" b="1" spc="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매치당</a:t>
            </a:r>
            <a:r>
              <a:rPr lang="ko-KR" altLang="en-US" sz="18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킬 수의 합은 최대 </a:t>
            </a:r>
            <a:r>
              <a:rPr lang="en-US" altLang="ko-KR" sz="1800" b="1" spc="3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’99’</a:t>
            </a:r>
            <a:r>
              <a:rPr lang="en-US" altLang="ko-KR" sz="18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킬</a:t>
            </a:r>
            <a:endParaRPr lang="ko-KR" altLang="en-US" sz="18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 lang="ko-KR" altLang="en-US"/>
            </a:pPr>
            <a:r>
              <a:rPr lang="ko-KR" altLang="en-US" sz="18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그렇지 않은 경우는 오류가 난 데이터 이므로 이를 </a:t>
            </a:r>
            <a:r>
              <a:rPr lang="ko-KR" altLang="en-US" sz="18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색출</a:t>
            </a:r>
            <a:r>
              <a:rPr lang="en-US" altLang="ko-KR" sz="18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defRPr lang="ko-KR" altLang="en-US"/>
            </a:pPr>
            <a:endParaRPr lang="ko-KR" altLang="en-US" sz="18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20" y="1806145"/>
            <a:ext cx="6508754" cy="446514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3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117987" y="-43962"/>
            <a:ext cx="7057364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lang="ko-KR" altLang="en-US"/>
            </a:pP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7.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매치 내 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인원수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 </a:t>
            </a:r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&lt;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킬 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수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 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더 많은 경우</a:t>
            </a:r>
            <a:endParaRPr lang="en-US" altLang="ko-KR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4" name="제목 1"/>
          <p:cNvSpPr txBox="1"/>
          <p:nvPr/>
        </p:nvSpPr>
        <p:spPr>
          <a:xfrm>
            <a:off x="889675" y="909666"/>
            <a:ext cx="9422253" cy="8062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 altLang="en-US"/>
            </a:pPr>
            <a:r>
              <a:rPr lang="ko-KR" altLang="en-US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배틀그라운드 게임의 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한 매치에 참여한 사람수는 </a:t>
            </a:r>
            <a:r>
              <a:rPr lang="en-US" altLang="ko-KR" sz="1600" b="1" spc="300" dirty="0" err="1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maxPlace</a:t>
            </a:r>
            <a:r>
              <a:rPr lang="en-US" altLang="ko-KR" sz="2400" b="1" spc="3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컬럼</a:t>
            </a:r>
            <a:endParaRPr lang="en-US" altLang="ko-KR" sz="16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 lang="ko-KR" altLang="en-US"/>
            </a:pPr>
            <a:endParaRPr lang="en-US" altLang="ko-KR" sz="1600" b="1" spc="3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 lang="ko-KR" altLang="en-US"/>
            </a:pPr>
            <a:r>
              <a:rPr lang="ko-KR" altLang="en-US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킬 </a:t>
            </a:r>
            <a:r>
              <a:rPr lang="ko-KR" altLang="en-US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수가 이것보다 같거나 크면 말이 </a:t>
            </a:r>
            <a:r>
              <a:rPr lang="ko-KR" altLang="en-US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16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된다</a:t>
            </a:r>
            <a:r>
              <a:rPr lang="en-US" altLang="ko-KR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latin typeface="+mn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79" y="1715911"/>
            <a:ext cx="7228643" cy="465224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0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117987" y="-43962"/>
            <a:ext cx="7663378" cy="8062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lang="ko-KR" altLang="en-US"/>
            </a:pP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8.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운전한 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거리에 비해 </a:t>
            </a:r>
            <a:r>
              <a:rPr lang="ko-KR" altLang="en-US" sz="2800" dirty="0" err="1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로드킬</a:t>
            </a:r>
            <a:r>
              <a:rPr lang="ko-KR" altLang="en-US" sz="28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 수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가 과하게 많음</a:t>
            </a:r>
            <a:endParaRPr lang="en-US" altLang="ko-KR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195082" y="878423"/>
            <a:ext cx="9422253" cy="8062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200" b="1" dirty="0">
              <a:latin typeface="+mn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2" y="2435470"/>
            <a:ext cx="6868631" cy="283991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5685" l="26833" r="90000">
                        <a14:foregroundMark x1="49083" y1="42560" x2="55750" y2="35714"/>
                        <a14:foregroundMark x1="58667" y1="26637" x2="58667" y2="26637"/>
                        <a14:foregroundMark x1="62000" y1="25446" x2="72583" y2="24107"/>
                        <a14:foregroundMark x1="61500" y1="26786" x2="83167" y2="30060"/>
                        <a14:foregroundMark x1="62833" y1="28423" x2="75000" y2="33185"/>
                        <a14:foregroundMark x1="71083" y1="21429" x2="77667" y2="32292"/>
                        <a14:foregroundMark x1="73250" y1="21875" x2="82417" y2="37946"/>
                        <a14:foregroundMark x1="74500" y1="21875" x2="84083" y2="42113"/>
                        <a14:foregroundMark x1="76750" y1="35268" x2="85333" y2="53869"/>
                        <a14:foregroundMark x1="70250" y1="39286" x2="80667" y2="57440"/>
                        <a14:foregroundMark x1="59167" y1="55655" x2="63167" y2="66815"/>
                        <a14:foregroundMark x1="56500" y1="57440" x2="63333" y2="61607"/>
                        <a14:foregroundMark x1="58000" y1="56548" x2="67583" y2="56399"/>
                        <a14:foregroundMark x1="56000" y1="57440" x2="74250" y2="55060"/>
                        <a14:foregroundMark x1="68083" y1="63244" x2="73000" y2="69792"/>
                        <a14:foregroundMark x1="56667" y1="72321" x2="66667" y2="70685"/>
                        <a14:foregroundMark x1="54833" y1="76339" x2="69083" y2="73661"/>
                        <a14:foregroundMark x1="60000" y1="70238" x2="68583" y2="67708"/>
                        <a14:foregroundMark x1="58750" y1="68452" x2="67583" y2="64286"/>
                        <a14:foregroundMark x1="60917" y1="65030" x2="65833" y2="65476"/>
                        <a14:foregroundMark x1="61750" y1="66369" x2="63833" y2="67113"/>
                        <a14:foregroundMark x1="57750" y1="66667" x2="62583" y2="66815"/>
                        <a14:foregroundMark x1="57750" y1="67262" x2="63167" y2="68452"/>
                        <a14:foregroundMark x1="60250" y1="68155" x2="63667" y2="68452"/>
                        <a14:foregroundMark x1="59917" y1="68452" x2="63167" y2="69048"/>
                        <a14:foregroundMark x1="59167" y1="68899" x2="63833" y2="69792"/>
                        <a14:foregroundMark x1="59250" y1="68601" x2="62417" y2="70685"/>
                        <a14:foregroundMark x1="59500" y1="68899" x2="71833" y2="70387"/>
                        <a14:foregroundMark x1="82167" y1="61310" x2="88583" y2="60417"/>
                        <a14:foregroundMark x1="83417" y1="57292" x2="90000" y2="58929"/>
                        <a14:foregroundMark x1="83667" y1="57440" x2="89333" y2="57440"/>
                        <a14:foregroundMark x1="80917" y1="63690" x2="87583" y2="65625"/>
                        <a14:foregroundMark x1="80000" y1="62798" x2="85417" y2="69494"/>
                        <a14:foregroundMark x1="79000" y1="65179" x2="88583" y2="67262"/>
                        <a14:foregroundMark x1="53083" y1="85417" x2="54583" y2="89732"/>
                        <a14:foregroundMark x1="52000" y1="81548" x2="53583" y2="87054"/>
                        <a14:foregroundMark x1="47917" y1="74554" x2="51583" y2="87054"/>
                        <a14:foregroundMark x1="47333" y1="74256" x2="50250" y2="85863"/>
                        <a14:foregroundMark x1="49333" y1="70982" x2="50833" y2="77232"/>
                        <a14:foregroundMark x1="46833" y1="66815" x2="51250" y2="80506"/>
                        <a14:foregroundMark x1="41417" y1="69345" x2="42000" y2="75298"/>
                        <a14:foregroundMark x1="38167" y1="67113" x2="39167" y2="72768"/>
                        <a14:foregroundMark x1="36083" y1="67262" x2="38667" y2="77083"/>
                        <a14:foregroundMark x1="36500" y1="68601" x2="38000" y2="77679"/>
                        <a14:foregroundMark x1="35583" y1="72917" x2="36083" y2="78869"/>
                        <a14:foregroundMark x1="35250" y1="73661" x2="36583" y2="80952"/>
                        <a14:foregroundMark x1="35083" y1="76339" x2="36833" y2="83185"/>
                        <a14:foregroundMark x1="34500" y1="71577" x2="35833" y2="81548"/>
                        <a14:foregroundMark x1="34000" y1="69792" x2="34000" y2="73661"/>
                        <a14:foregroundMark x1="50083" y1="35863" x2="51000" y2="37054"/>
                        <a14:foregroundMark x1="46333" y1="35268" x2="50500" y2="41667"/>
                        <a14:foregroundMark x1="47167" y1="36756" x2="49583" y2="41667"/>
                        <a14:foregroundMark x1="45917" y1="34970" x2="47167" y2="37500"/>
                        <a14:foregroundMark x1="43250" y1="33482" x2="45833" y2="40625"/>
                        <a14:foregroundMark x1="40417" y1="29167" x2="41917" y2="40030"/>
                        <a14:foregroundMark x1="37333" y1="26786" x2="40500" y2="42262"/>
                        <a14:foregroundMark x1="38917" y1="27976" x2="43667" y2="38393"/>
                        <a14:foregroundMark x1="40417" y1="27530" x2="43667" y2="30506"/>
                        <a14:foregroundMark x1="38667" y1="24851" x2="45917" y2="30208"/>
                        <a14:foregroundMark x1="67417" y1="21875" x2="70333" y2="24107"/>
                        <a14:foregroundMark x1="66667" y1="18899" x2="70583" y2="20238"/>
                        <a14:foregroundMark x1="65917" y1="19494" x2="67083" y2="22768"/>
                        <a14:foregroundMark x1="69500" y1="20685" x2="75667" y2="25893"/>
                        <a14:foregroundMark x1="55500" y1="84375" x2="58500" y2="83482"/>
                        <a14:foregroundMark x1="56083" y1="82292" x2="63167" y2="79167"/>
                        <a14:foregroundMark x1="59500" y1="82440" x2="64083" y2="80506"/>
                        <a14:foregroundMark x1="58250" y1="82887" x2="65417" y2="80506"/>
                        <a14:foregroundMark x1="69250" y1="78423" x2="77750" y2="75298"/>
                        <a14:foregroundMark x1="73500" y1="75446" x2="79250" y2="71577"/>
                        <a14:foregroundMark x1="75750" y1="74702" x2="85083" y2="70387"/>
                        <a14:foregroundMark x1="79917" y1="75446" x2="86583" y2="71875"/>
                        <a14:foregroundMark x1="87167" y1="44792" x2="87167" y2="46875"/>
                        <a14:foregroundMark x1="87167" y1="48810" x2="87167" y2="48810"/>
                        <a14:foregroundMark x1="87083" y1="45685" x2="87083" y2="45685"/>
                        <a14:foregroundMark x1="85917" y1="41815" x2="85917" y2="41815"/>
                        <a14:foregroundMark x1="87167" y1="49554" x2="87167" y2="49554"/>
                        <a14:foregroundMark x1="87583" y1="53571" x2="87583" y2="53571"/>
                        <a14:foregroundMark x1="87750" y1="56548" x2="87750" y2="56548"/>
                        <a14:foregroundMark x1="88500" y1="58185" x2="88500" y2="58185"/>
                        <a14:foregroundMark x1="89333" y1="58482" x2="89333" y2="58482"/>
                        <a14:foregroundMark x1="89583" y1="57292" x2="89583" y2="57292"/>
                        <a14:foregroundMark x1="89083" y1="60863" x2="89000" y2="61607"/>
                        <a14:foregroundMark x1="88833" y1="65476" x2="88833" y2="65476"/>
                        <a14:foregroundMark x1="88250" y1="67560" x2="88250" y2="67560"/>
                        <a14:foregroundMark x1="87583" y1="69048" x2="87583" y2="69048"/>
                        <a14:backgroundMark x1="63583" y1="85863" x2="67833" y2="85863"/>
                        <a14:backgroundMark x1="63583" y1="86310" x2="74000" y2="83482"/>
                        <a14:backgroundMark x1="41667" y1="81101" x2="41667" y2="81101"/>
                        <a14:backgroundMark x1="42167" y1="79315" x2="42167" y2="79315"/>
                        <a14:backgroundMark x1="41250" y1="78125" x2="41250" y2="78125"/>
                        <a14:backgroundMark x1="42667" y1="78423" x2="42667" y2="78423"/>
                        <a14:backgroundMark x1="41750" y1="79167" x2="41750" y2="79167"/>
                        <a14:backgroundMark x1="82833" y1="32292" x2="82833" y2="32292"/>
                        <a14:backgroundMark x1="82833" y1="30506" x2="82833" y2="30506"/>
                        <a14:backgroundMark x1="82833" y1="30060" x2="82833" y2="30060"/>
                        <a14:backgroundMark x1="80417" y1="29613" x2="80417" y2="29613"/>
                        <a14:backgroundMark x1="81833" y1="29167" x2="81833" y2="29167"/>
                        <a14:backgroundMark x1="81833" y1="29762" x2="81833" y2="29762"/>
                        <a14:backgroundMark x1="82167" y1="30952" x2="82167" y2="30952"/>
                        <a14:backgroundMark x1="81833" y1="32292" x2="81833" y2="3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83" y="1443535"/>
            <a:ext cx="8812306" cy="48800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7987" y="1281545"/>
            <a:ext cx="67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300" dirty="0" err="1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rPr>
              <a:t>rideDistance</a:t>
            </a:r>
            <a:r>
              <a:rPr lang="en-US" altLang="ko-KR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미터로 </a:t>
            </a:r>
            <a:r>
              <a:rPr lang="ko-KR" altLang="en-US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측정한 </a:t>
            </a:r>
            <a:r>
              <a:rPr lang="ko-KR" altLang="en-US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차량의 총 이동 </a:t>
            </a:r>
            <a:r>
              <a:rPr lang="ko-KR" altLang="en-US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거리</a:t>
            </a:r>
            <a:r>
              <a:rPr lang="en-US" altLang="ko-KR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2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117987" y="-43962"/>
            <a:ext cx="7057364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lang="ko-KR" altLang="en-US"/>
            </a:pPr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9. 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무기 </a:t>
            </a:r>
            <a:r>
              <a:rPr lang="ko-KR" altLang="en-US" sz="28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사용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이 </a:t>
            </a:r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0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인데 </a:t>
            </a:r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1</a:t>
            </a:r>
            <a:r>
              <a:rPr lang="ko-KR" altLang="en-US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등을 한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플레이어</a:t>
            </a:r>
            <a:endParaRPr lang="en-US" altLang="ko-KR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3" name="제목 1"/>
          <p:cNvSpPr txBox="1"/>
          <p:nvPr/>
        </p:nvSpPr>
        <p:spPr>
          <a:xfrm>
            <a:off x="1012767" y="1040211"/>
            <a:ext cx="9422253" cy="8062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무기를 사용하지 않고 </a:t>
            </a:r>
            <a:r>
              <a:rPr lang="en-US" altLang="ko-KR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할 수 있는 경우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(duo, </a:t>
            </a:r>
            <a:r>
              <a:rPr lang="en-US" altLang="ko-KR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squad) </a:t>
            </a: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에서는 가능함</a:t>
            </a:r>
            <a:r>
              <a:rPr lang="en-US" altLang="ko-KR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Ex) </a:t>
            </a: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팀내 에이스가  너무 잘해서 </a:t>
            </a:r>
            <a:r>
              <a:rPr lang="ko-KR" altLang="en-US" sz="16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무임승차한</a:t>
            </a: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경우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그러나</a:t>
            </a: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‘Solo’ </a:t>
            </a: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모드에서 무기를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사용하지 않고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'solo'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등을 할 수 있나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 - &gt;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없음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2" y="2198076"/>
            <a:ext cx="6375569" cy="305972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3"/>
          <a:stretch/>
        </p:blipFill>
        <p:spPr>
          <a:xfrm>
            <a:off x="6506309" y="2198076"/>
            <a:ext cx="5685692" cy="30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117987" y="-43962"/>
            <a:ext cx="7057364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 lang="ko-KR" altLang="en-US"/>
            </a:pPr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10.</a:t>
            </a:r>
            <a:r>
              <a:rPr lang="en-US" altLang="ko-KR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 </a:t>
            </a:r>
            <a:r>
              <a:rPr lang="ko-KR" altLang="en-US" sz="2800" dirty="0" err="1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솔로큐</a:t>
            </a:r>
            <a:r>
              <a:rPr lang="ko-KR" altLang="en-US" sz="2800" dirty="0" err="1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인데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 어떻게 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팀원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을 </a:t>
            </a:r>
            <a:r>
              <a:rPr lang="ko-KR" altLang="en-US" sz="28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살릴수있나</a:t>
            </a:r>
            <a:r>
              <a:rPr lang="en-US" altLang="ko-KR" sz="28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?</a:t>
            </a:r>
          </a:p>
        </p:txBody>
      </p:sp>
      <p:sp>
        <p:nvSpPr>
          <p:cNvPr id="3" name="제목 1"/>
          <p:cNvSpPr txBox="1"/>
          <p:nvPr/>
        </p:nvSpPr>
        <p:spPr>
          <a:xfrm>
            <a:off x="117987" y="1069246"/>
            <a:ext cx="10538290" cy="8062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spc="300" dirty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revives </a:t>
            </a:r>
            <a:r>
              <a:rPr lang="en-US" altLang="ko-KR" sz="14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유저가 팀원을 살린 횟수</a:t>
            </a:r>
            <a:endParaRPr lang="en-US" altLang="ko-KR" sz="14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en-US" altLang="ko-KR" sz="1600" b="1" spc="300" dirty="0" err="1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matchType</a:t>
            </a:r>
            <a:r>
              <a:rPr lang="en-US" altLang="ko-KR" sz="1200" dirty="0"/>
              <a:t> </a:t>
            </a:r>
            <a:r>
              <a:rPr lang="en-US" altLang="ko-KR" sz="14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출처인 게임 모드를 </a:t>
            </a:r>
            <a:r>
              <a:rPr lang="ko-KR" altLang="en-US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식별하는 컬럼</a:t>
            </a:r>
            <a:r>
              <a:rPr lang="en-US" altLang="ko-KR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 표준 </a:t>
            </a:r>
            <a:r>
              <a:rPr lang="ko-KR" altLang="en-US" sz="14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모드는 </a:t>
            </a:r>
            <a:r>
              <a:rPr lang="en-US" altLang="ko-KR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＂solo(</a:t>
            </a:r>
            <a:r>
              <a:rPr lang="ko-KR" altLang="en-US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솔로</a:t>
            </a:r>
            <a:r>
              <a:rPr lang="en-US" altLang="ko-KR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)“, ＂duo(</a:t>
            </a:r>
            <a:r>
              <a:rPr lang="ko-KR" altLang="en-US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듀오</a:t>
            </a:r>
            <a:r>
              <a:rPr lang="en-US" altLang="ko-KR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)＂, ＂squad(</a:t>
            </a:r>
            <a:r>
              <a:rPr lang="ko-KR" altLang="en-US" sz="1400" b="1" spc="3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스쿼드</a:t>
            </a:r>
            <a:r>
              <a:rPr lang="en-US" altLang="ko-KR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sz="14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있음</a:t>
            </a:r>
            <a:endParaRPr lang="en-US" altLang="ko-KR" sz="14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0763"/>
            <a:ext cx="6073414" cy="218655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/>
          <a:stretch/>
        </p:blipFill>
        <p:spPr>
          <a:xfrm>
            <a:off x="6191401" y="2306314"/>
            <a:ext cx="6000599" cy="33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0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4" y="1423572"/>
            <a:ext cx="5281806" cy="49683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21" y="1423572"/>
            <a:ext cx="4551948" cy="425950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3663" y="51711"/>
            <a:ext cx="3810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이상치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제거 함수 실행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97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607" y="1077491"/>
            <a:ext cx="3233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게임설명</a:t>
            </a:r>
            <a:endParaRPr lang="ko-KR" altLang="en-US" sz="3200" dirty="0">
              <a:solidFill>
                <a:srgbClr val="FFC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23491" y="2695636"/>
            <a:ext cx="414519" cy="414519"/>
          </a:xfrm>
          <a:prstGeom prst="ellipse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935176" y="2945423"/>
            <a:ext cx="8150470" cy="2813539"/>
          </a:xfrm>
          <a:custGeom>
            <a:avLst/>
            <a:gdLst>
              <a:gd name="connsiteX0" fmla="*/ 0 w 8150470"/>
              <a:gd name="connsiteY0" fmla="*/ 0 h 2813539"/>
              <a:gd name="connsiteX1" fmla="*/ 8150470 w 8150470"/>
              <a:gd name="connsiteY1" fmla="*/ 0 h 2813539"/>
              <a:gd name="connsiteX2" fmla="*/ 8150470 w 8150470"/>
              <a:gd name="connsiteY2" fmla="*/ 2813539 h 281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0470" h="2813539">
                <a:moveTo>
                  <a:pt x="0" y="0"/>
                </a:moveTo>
                <a:lnTo>
                  <a:pt x="8150470" y="0"/>
                </a:lnTo>
                <a:lnTo>
                  <a:pt x="8150470" y="2813539"/>
                </a:lnTo>
              </a:path>
            </a:pathLst>
          </a:custGeom>
          <a:noFill/>
          <a:ln w="28575">
            <a:solidFill>
              <a:schemeClr val="accent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2498647" y="2793426"/>
            <a:ext cx="339675" cy="29282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 rot="5400000">
            <a:off x="4794580" y="2793426"/>
            <a:ext cx="339675" cy="29282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rot="5400000">
            <a:off x="7056499" y="2793426"/>
            <a:ext cx="339675" cy="29282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753233" y="1077491"/>
            <a:ext cx="23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전처리</a:t>
            </a:r>
            <a:endParaRPr lang="en-US" altLang="ko-KR" sz="3200" dirty="0" smtClean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과정</a:t>
            </a:r>
            <a:endParaRPr lang="ko-KR" altLang="en-US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02494" y="2695636"/>
            <a:ext cx="414519" cy="41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129696" y="1077491"/>
            <a:ext cx="2063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알고리즘</a:t>
            </a:r>
            <a:endParaRPr lang="en-US" altLang="ko-KR" sz="3200" dirty="0">
              <a:solidFill>
                <a:srgbClr val="FFC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5803152" y="2695636"/>
            <a:ext cx="414519" cy="41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728817" y="1077491"/>
            <a:ext cx="3233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제출 결과</a:t>
            </a:r>
            <a:endParaRPr lang="ko-KR" altLang="en-US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235002" y="2669795"/>
            <a:ext cx="414519" cy="41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878385" y="4608755"/>
            <a:ext cx="414519" cy="41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9915808" y="3712017"/>
            <a:ext cx="339675" cy="32210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7" y="3385945"/>
            <a:ext cx="6762074" cy="327465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33921" l="0" r="323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871" b="67535"/>
          <a:stretch/>
        </p:blipFill>
        <p:spPr>
          <a:xfrm>
            <a:off x="1224435" y="2311878"/>
            <a:ext cx="903839" cy="125591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326" b="69604" l="32353" r="94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72" t="39425" b="31560"/>
          <a:stretch/>
        </p:blipFill>
        <p:spPr>
          <a:xfrm>
            <a:off x="3159843" y="2534135"/>
            <a:ext cx="1514494" cy="9037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040" b="69163" l="0" r="32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975" r="71381" b="32041"/>
          <a:stretch/>
        </p:blipFill>
        <p:spPr>
          <a:xfrm>
            <a:off x="5594046" y="2204399"/>
            <a:ext cx="877033" cy="13497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37445" l="3235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5" b="62415"/>
          <a:stretch/>
        </p:blipFill>
        <p:spPr>
          <a:xfrm>
            <a:off x="7771643" y="2241845"/>
            <a:ext cx="1644160" cy="12309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163" b="98238" l="32353" r="94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00" t="67242"/>
          <a:stretch/>
        </p:blipFill>
        <p:spPr>
          <a:xfrm>
            <a:off x="9146579" y="4326779"/>
            <a:ext cx="1996952" cy="1311578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-1" y="97310"/>
            <a:ext cx="6162261" cy="738664"/>
            <a:chOff x="0" y="97310"/>
            <a:chExt cx="3850640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120466" y="97310"/>
              <a:ext cx="2804488" cy="66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 smtClean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목차</a:t>
              </a:r>
              <a:endParaRPr lang="ko-KR" altLang="en-US" sz="2800" spc="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0" y="835974"/>
              <a:ext cx="3850640" cy="0"/>
            </a:xfrm>
            <a:prstGeom prst="line">
              <a:avLst/>
            </a:prstGeom>
            <a:ln w="25400">
              <a:solidFill>
                <a:schemeClr val="accent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982797" y="4611672"/>
            <a:ext cx="254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결론 및 고찰</a:t>
            </a:r>
            <a:endParaRPr lang="en-US" altLang="ko-KR" sz="3200" dirty="0">
              <a:solidFill>
                <a:srgbClr val="FFC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9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4217" cy="20923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23419" y="1782258"/>
            <a:ext cx="60910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전처리 </a:t>
            </a:r>
            <a:endParaRPr lang="en-US" altLang="ko-KR" sz="60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 추가 </a:t>
            </a:r>
            <a:r>
              <a:rPr lang="ko-KR" altLang="en-US" sz="6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과정</a:t>
            </a:r>
            <a:endParaRPr lang="en-US" altLang="ko-KR" sz="60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(Features)</a:t>
            </a:r>
          </a:p>
        </p:txBody>
      </p:sp>
    </p:spTree>
    <p:extLst>
      <p:ext uri="{BB962C8B-B14F-4D97-AF65-F5344CB8AC3E}">
        <p14:creationId xmlns:p14="http://schemas.microsoft.com/office/powerpoint/2010/main" val="254257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3663" y="51711"/>
            <a:ext cx="3810136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샘플링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제목 1"/>
          <p:cNvSpPr txBox="1"/>
          <p:nvPr/>
        </p:nvSpPr>
        <p:spPr>
          <a:xfrm>
            <a:off x="812579" y="974231"/>
            <a:ext cx="9422253" cy="944501"/>
          </a:xfrm>
          <a:prstGeom prst="rect">
            <a:avLst/>
          </a:prstGeom>
        </p:spPr>
        <p:txBody>
          <a:bodyPr vert="horz" lIns="91440" tIns="45720" rIns="91440" bIns="4572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200000"/>
              </a:lnSpc>
              <a:defRPr lang="ko-KR" altLang="en-US"/>
            </a:pPr>
            <a:r>
              <a:rPr lang="ko-KR" altLang="en-US" sz="4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데이터가 </a:t>
            </a:r>
            <a:r>
              <a:rPr lang="en-US" altLang="ko-KR" sz="4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400</a:t>
            </a:r>
            <a:r>
              <a:rPr lang="ko-KR" altLang="en-US" sz="4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만개</a:t>
            </a:r>
            <a:r>
              <a:rPr lang="en-US" altLang="ko-KR" sz="4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(row)</a:t>
            </a:r>
            <a:r>
              <a:rPr lang="ko-KR" altLang="en-US" sz="4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이므로 </a:t>
            </a:r>
            <a:r>
              <a:rPr lang="ko-KR" altLang="en-US" sz="43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매치별로</a:t>
            </a:r>
            <a:r>
              <a:rPr lang="ko-KR" altLang="en-US" sz="4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묶은 후 </a:t>
            </a:r>
            <a:r>
              <a:rPr lang="ko-KR" altLang="en-US" sz="43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샘플링하여</a:t>
            </a:r>
            <a:r>
              <a:rPr lang="ko-KR" altLang="en-US" sz="4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4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만개 정도만 남김</a:t>
            </a:r>
            <a:endParaRPr lang="en-US" altLang="ko-KR" sz="43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ctr">
              <a:lnSpc>
                <a:spcPct val="200000"/>
              </a:lnSpc>
              <a:defRPr lang="ko-KR" altLang="en-US"/>
            </a:pPr>
            <a:r>
              <a:rPr lang="en-US" altLang="ko-KR" sz="43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4300" b="1" dirty="0" err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주요코드</a:t>
            </a:r>
            <a:r>
              <a:rPr lang="en-US" altLang="ko-KR" sz="43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r>
              <a:rPr lang="ko-KR" altLang="en-US" sz="43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43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4" y="1918732"/>
            <a:ext cx="4296375" cy="4652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22" y="1918732"/>
            <a:ext cx="3965021" cy="45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53" y="3013789"/>
            <a:ext cx="8773361" cy="3158411"/>
          </a:xfrm>
          <a:prstGeom prst="rect">
            <a:avLst/>
          </a:prstGeom>
        </p:spPr>
      </p:pic>
      <p:sp>
        <p:nvSpPr>
          <p:cNvPr id="3" name="제목 1"/>
          <p:cNvSpPr txBox="1"/>
          <p:nvPr/>
        </p:nvSpPr>
        <p:spPr>
          <a:xfrm>
            <a:off x="1234608" y="1189867"/>
            <a:ext cx="9422253" cy="161070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20000"/>
              </a:lnSpc>
              <a:defRPr lang="ko-KR" altLang="en-US"/>
            </a:pPr>
            <a:r>
              <a:rPr lang="ko-KR" altLang="en-US" sz="2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매치 별로 </a:t>
            </a:r>
            <a:r>
              <a:rPr lang="ko-KR" altLang="en-US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그룹화하여 </a:t>
            </a:r>
            <a:r>
              <a:rPr lang="en-US" altLang="ko-KR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rank(</a:t>
            </a:r>
            <a:r>
              <a:rPr lang="en-US" altLang="ko-KR" sz="2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pct</a:t>
            </a:r>
            <a:r>
              <a:rPr lang="en-US" altLang="ko-KR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=True)</a:t>
            </a:r>
            <a:r>
              <a:rPr lang="ko-KR" altLang="en-US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 매치당 지표를 순위를 매겨 백분위 표시</a:t>
            </a:r>
            <a:endParaRPr lang="en-US" altLang="ko-KR" sz="2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20000"/>
              </a:lnSpc>
              <a:defRPr lang="ko-KR" altLang="en-US"/>
            </a:pPr>
            <a:r>
              <a:rPr lang="en-US" altLang="ko-KR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 0.99 -&gt; </a:t>
            </a:r>
            <a:r>
              <a:rPr lang="ko-KR" altLang="en-US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유저보다 낮은 수치를 기록한 유저가 </a:t>
            </a:r>
            <a:r>
              <a:rPr lang="en-US" altLang="ko-KR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99%</a:t>
            </a:r>
          </a:p>
          <a:p>
            <a:pPr algn="ctr">
              <a:lnSpc>
                <a:spcPct val="220000"/>
              </a:lnSpc>
              <a:defRPr lang="ko-KR" altLang="en-US"/>
            </a:pPr>
            <a:r>
              <a:rPr lang="en-US" altLang="ko-KR" sz="2100" b="1" dirty="0" err="1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Placeperc</a:t>
            </a:r>
            <a:r>
              <a:rPr lang="en-US" altLang="ko-KR" sz="21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r>
              <a:rPr lang="ko-KR" altLang="en-US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제외하고 </a:t>
            </a:r>
            <a:r>
              <a:rPr lang="en-US" altLang="ko-KR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가까울수록 상위권이라는 </a:t>
            </a:r>
            <a:r>
              <a:rPr lang="ko-KR" altLang="en-US" sz="2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뜻</a:t>
            </a:r>
            <a:endParaRPr lang="en-US" altLang="ko-KR" sz="2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3663" y="51711"/>
            <a:ext cx="3810136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간단한 컬럼 추가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9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596044" y="873125"/>
            <a:ext cx="10388821" cy="1346395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2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매치별</a:t>
            </a:r>
            <a:r>
              <a:rPr lang="ko-KR" altLang="en-US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sum , mean , min </a:t>
            </a:r>
            <a:r>
              <a:rPr lang="ko-KR" altLang="en-US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해당하는 수치를 칼럼</a:t>
            </a:r>
            <a:endParaRPr lang="en-US" altLang="ko-KR" sz="2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2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그룹별 </a:t>
            </a:r>
            <a:r>
              <a:rPr lang="en-US" altLang="ko-KR" sz="2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sum , mean , min </a:t>
            </a:r>
            <a:r>
              <a:rPr lang="ko-KR" altLang="en-US" sz="2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칼럼 </a:t>
            </a:r>
            <a:endParaRPr lang="en-US" altLang="ko-KR" sz="22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2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 후 </a:t>
            </a:r>
            <a:r>
              <a:rPr lang="ko-KR" altLang="en-US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원본 데이터에 추가</a:t>
            </a:r>
            <a:endParaRPr lang="en-US" altLang="ko-KR" sz="2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8969"/>
          <a:stretch/>
        </p:blipFill>
        <p:spPr>
          <a:xfrm>
            <a:off x="224885" y="2308014"/>
            <a:ext cx="5211387" cy="44080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55" y="2308014"/>
            <a:ext cx="5262159" cy="440805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3663" y="51711"/>
            <a:ext cx="3810136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컬럼 추가</a:t>
            </a: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그룹화 컬럼</a:t>
            </a: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97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117987" y="844076"/>
            <a:ext cx="6546582" cy="80624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문자로 된 매치타입까지 </a:t>
            </a:r>
            <a:r>
              <a:rPr lang="en-US" altLang="ko-KR" sz="1400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get_dummies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 이산화시켜 칼럼에 추가 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en-US" altLang="ko-KR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84</a:t>
            </a:r>
            <a:r>
              <a:rPr lang="ko-KR" altLang="en-US" sz="1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칼럼 생성</a:t>
            </a:r>
            <a:endParaRPr lang="en-US" altLang="ko-KR" sz="14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85" y="1650321"/>
            <a:ext cx="4544059" cy="478221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552442" y="1317536"/>
            <a:ext cx="4029637" cy="5265794"/>
            <a:chOff x="5604347" y="529570"/>
            <a:chExt cx="4029637" cy="625759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4347" y="529570"/>
              <a:ext cx="4029637" cy="6125430"/>
            </a:xfrm>
            <a:prstGeom prst="rect">
              <a:avLst/>
            </a:prstGeom>
          </p:spPr>
        </p:pic>
        <p:sp>
          <p:nvSpPr>
            <p:cNvPr id="6" name="이중 물결 5"/>
            <p:cNvSpPr/>
            <p:nvPr/>
          </p:nvSpPr>
          <p:spPr>
            <a:xfrm>
              <a:off x="5604347" y="6378954"/>
              <a:ext cx="4029637" cy="408214"/>
            </a:xfrm>
            <a:prstGeom prst="doubleWav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3663" y="51711"/>
            <a:ext cx="3810136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컬럼 추가</a:t>
            </a: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그룹화 컬럼</a:t>
            </a: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7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7265427" y="3068642"/>
            <a:ext cx="4744866" cy="83514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90000"/>
              </a:lnSpc>
              <a:defRPr lang="ko-KR" altLang="en-US"/>
            </a:pPr>
            <a:r>
              <a:rPr lang="en-US" altLang="ko-KR" sz="28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winPlacePerc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기준 </a:t>
            </a:r>
            <a:r>
              <a:rPr lang="ko-KR" altLang="en-US" sz="1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히트맵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작성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90000"/>
              </a:lnSpc>
              <a:defRPr lang="ko-KR" altLang="en-US"/>
            </a:pPr>
            <a:r>
              <a:rPr lang="en-US" altLang="ko-KR" sz="2000" b="1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‘Distance’</a:t>
            </a:r>
            <a:r>
              <a:rPr lang="en-US" altLang="ko-KR" sz="2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지표가 가장 </a:t>
            </a:r>
            <a:r>
              <a:rPr lang="ko-KR" altLang="en-US" sz="2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영향력이</a:t>
            </a:r>
            <a:endParaRPr lang="en-US" altLang="ko-KR" sz="20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90000"/>
              </a:lnSpc>
              <a:defRPr lang="ko-KR" altLang="en-US"/>
            </a:pPr>
            <a:r>
              <a:rPr lang="ko-KR" altLang="en-US" sz="2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큰 것으로 </a:t>
            </a:r>
            <a:r>
              <a:rPr lang="ko-KR" altLang="en-US" sz="2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도출 </a:t>
            </a:r>
            <a:r>
              <a:rPr lang="en-US" altLang="ko-KR" sz="2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6" y="1019191"/>
            <a:ext cx="7007556" cy="571139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3663" y="51711"/>
            <a:ext cx="4659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Features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관계성 시각화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06" y="1485900"/>
            <a:ext cx="1327725" cy="791308"/>
          </a:xfrm>
          <a:prstGeom prst="rect">
            <a:avLst/>
          </a:prstGeom>
          <a:noFill/>
          <a:ln w="412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450731" y="1615440"/>
            <a:ext cx="6504549" cy="1239520"/>
          </a:xfrm>
          <a:prstGeom prst="line">
            <a:avLst/>
          </a:prstGeom>
          <a:ln w="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88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4217" cy="20923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86726" y="2572431"/>
            <a:ext cx="4737194" cy="13157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</a:t>
            </a:r>
            <a:r>
              <a:rPr lang="ko-KR" altLang="en-US" sz="6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</a:t>
            </a:r>
            <a:endParaRPr lang="en-US" altLang="ko-KR" sz="6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3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240" y="656324"/>
            <a:ext cx="273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사용한 </a:t>
            </a:r>
            <a:r>
              <a:rPr lang="ko-KR" altLang="en-US" sz="2400" dirty="0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5840" y="1361440"/>
            <a:ext cx="2779530" cy="4775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10760" y="2428240"/>
            <a:ext cx="2779530" cy="20523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615680" y="1361440"/>
            <a:ext cx="3362960" cy="4775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22125" y="1614328"/>
            <a:ext cx="234696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ko-KR" altLang="en-US"/>
            </a:pPr>
            <a:r>
              <a:rPr lang="en-US" altLang="ko-KR" b="1" dirty="0" err="1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X</a:t>
            </a:r>
            <a:r>
              <a:rPr lang="en-US" altLang="ko-KR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gboost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endParaRPr lang="en-US" altLang="ko-KR" sz="2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defRPr lang="ko-KR" altLang="en-US"/>
            </a:pPr>
            <a:r>
              <a:rPr lang="en-US" altLang="ko-KR" b="1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</a:t>
            </a:r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andom Forest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endParaRPr lang="en-US" altLang="ko-KR" sz="2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defRPr lang="ko-KR" altLang="en-US"/>
            </a:pPr>
            <a:r>
              <a:rPr lang="en-US" altLang="ko-KR" b="1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</a:t>
            </a:r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xtra Trees </a:t>
            </a:r>
            <a:r>
              <a:rPr lang="en-US" altLang="ko-KR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Regressor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endParaRPr lang="en-US" altLang="ko-KR" sz="2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defRPr lang="ko-KR" altLang="en-US"/>
            </a:pPr>
            <a:r>
              <a:rPr lang="en-US" altLang="ko-KR" b="1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</a:t>
            </a:r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ight Gradient Boosting Machine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endParaRPr lang="en-US" altLang="ko-KR" sz="2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defRPr lang="ko-KR" altLang="en-US"/>
            </a:pPr>
            <a:r>
              <a:rPr lang="en-US" altLang="ko-KR" b="1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</a:t>
            </a:r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radient Boost</a:t>
            </a: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endParaRPr lang="en-US" altLang="ko-KR" sz="2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defRPr lang="ko-KR" altLang="en-US"/>
            </a:pPr>
            <a:r>
              <a:rPr lang="en-US" altLang="ko-KR" b="1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</a:t>
            </a:r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uto ML</a:t>
            </a:r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42560" y="3180080"/>
            <a:ext cx="205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lang="ko-KR" altLang="en-US"/>
            </a:pPr>
            <a:r>
              <a:rPr lang="en-US" altLang="ko-KR" b="1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 err="1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</a:t>
            </a:r>
            <a:r>
              <a:rPr lang="en-US" altLang="ko-KR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ridSearchCV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03476" y="1746240"/>
            <a:ext cx="29719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buAutoNum type="arabicPeriod"/>
              <a:defRPr lang="ko-KR" altLang="en-US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컬럼을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가지 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버전으로 나눠서 적용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AutoNum type="arabicPeriod"/>
              <a:defRPr lang="ko-KR" altLang="en-US"/>
            </a:pP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 algn="ctr">
              <a:buAutoNum type="arabicPeriod"/>
              <a:defRPr lang="ko-KR" altLang="en-US"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버전 컬럼을 추가 후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 계수가 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–0.1 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ctr">
              <a:defRPr lang="ko-KR" altLang="en-US"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0.1 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컬럼을 삭제 후 적용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AutoNum type="arabicPeriod"/>
              <a:defRPr lang="ko-KR" altLang="en-US"/>
            </a:pP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ctr">
              <a:defRPr lang="ko-KR" altLang="en-US"/>
            </a:pPr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경우로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알고리즘 적용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10760" y="656324"/>
            <a:ext cx="273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하이퍼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파라미터</a:t>
            </a:r>
            <a:endParaRPr lang="ko-KR" altLang="en-US" sz="2400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03476" y="656324"/>
            <a:ext cx="273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</a:t>
            </a:r>
            <a:r>
              <a:rPr lang="ko-KR" altLang="en-US" sz="2400" dirty="0" err="1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데이터셋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662" y="51711"/>
            <a:ext cx="7046029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Light Gradient Boosting Machine 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467"/>
            <a:ext cx="12192000" cy="54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662" y="51711"/>
            <a:ext cx="7046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Extra Trees </a:t>
            </a: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Regressor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2" y="953517"/>
            <a:ext cx="12028338" cy="575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1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6" t="7470" r="23209"/>
          <a:stretch/>
        </p:blipFill>
        <p:spPr>
          <a:xfrm>
            <a:off x="1" y="0"/>
            <a:ext cx="4313892" cy="4313892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5" t="12500" r="16608" b="12998"/>
          <a:stretch/>
        </p:blipFill>
        <p:spPr>
          <a:xfrm>
            <a:off x="7878108" y="0"/>
            <a:ext cx="4313892" cy="4313892"/>
          </a:xfrm>
          <a:prstGeom prst="ellipse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92" y="1273643"/>
            <a:ext cx="3564217" cy="2092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9806" y="4616245"/>
            <a:ext cx="9306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배틀그라운드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최대 </a:t>
            </a:r>
            <a:r>
              <a:rPr lang="en-US" altLang="ko-KR" sz="2400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</a:t>
            </a:r>
            <a:r>
              <a:rPr lang="ko-KR" altLang="en-US" sz="2400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플레이어가 </a:t>
            </a:r>
            <a:r>
              <a:rPr lang="ko-KR" altLang="en-US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배틀</a:t>
            </a:r>
            <a:r>
              <a:rPr lang="ko-KR" altLang="en-US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로얄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형태로 싸우는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PVP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슈팅 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마지막까지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생존한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인이나 팀이 되면 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승리</a:t>
            </a:r>
            <a:endParaRPr lang="en-US" altLang="ko-KR" sz="2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4616245"/>
            <a:ext cx="12192000" cy="0"/>
          </a:xfrm>
          <a:prstGeom prst="line">
            <a:avLst/>
          </a:prstGeom>
          <a:ln w="25400" cmpd="sng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6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662" y="51711"/>
            <a:ext cx="7046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AutoML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(</a:t>
            </a: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PyCaret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 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090637" y="192683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48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AuotoML</a:t>
            </a:r>
            <a:r>
              <a:rPr lang="en-US" altLang="ko-KR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 </a:t>
            </a:r>
            <a:r>
              <a:rPr lang="ko-KR" altLang="en-US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이란 </a:t>
            </a:r>
            <a:r>
              <a:rPr lang="en-US" altLang="ko-KR" sz="4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?</a:t>
            </a:r>
          </a:p>
          <a:p>
            <a:pPr marL="0" indent="0" algn="ctr">
              <a:buNone/>
            </a:pPr>
            <a:endParaRPr lang="en-US" altLang="ko-KR" sz="16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  <a:p>
            <a:pPr marL="0" indent="0" algn="ctr">
              <a:buNone/>
            </a:pPr>
            <a:r>
              <a:rPr lang="ko-KR" altLang="en-US" sz="16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머신러닝</a:t>
            </a: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파이프 라인에서 수작업 및 반복되는 작업을 자동화하는 프로세스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buNone/>
            </a:pPr>
            <a:r>
              <a:rPr lang="en-US" altLang="ko-KR" sz="1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Pycaret.regression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모듈을 이용하여 트레이닝 데이터에 대한 여러 알고리즘의 성능 비교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buNone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성능 상위 모델을 추려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Blending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한 모델을 만들고 성능 측정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34160" y="1503680"/>
            <a:ext cx="9418320" cy="4490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3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662" y="51711"/>
            <a:ext cx="7046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AutoML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(</a:t>
            </a: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PyCaret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/>
          <p:cNvSpPr txBox="1"/>
          <p:nvPr/>
        </p:nvSpPr>
        <p:spPr>
          <a:xfrm>
            <a:off x="156534" y="1186180"/>
            <a:ext cx="3926920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defRPr lang="ko-KR" altLang="en-US"/>
            </a:pPr>
            <a:r>
              <a:rPr lang="en-US" altLang="ko-KR" sz="1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PyCaret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패키지 설치 및 객체 생성 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93" y="1768773"/>
            <a:ext cx="5300236" cy="4272088"/>
          </a:xfrm>
          <a:prstGeom prst="rect">
            <a:avLst/>
          </a:prstGeom>
        </p:spPr>
      </p:pic>
      <p:sp>
        <p:nvSpPr>
          <p:cNvPr id="6" name="제목 1"/>
          <p:cNvSpPr txBox="1"/>
          <p:nvPr/>
        </p:nvSpPr>
        <p:spPr>
          <a:xfrm>
            <a:off x="6768276" y="5376948"/>
            <a:ext cx="3926920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defRPr lang="ko-KR" altLang="en-US"/>
            </a:pP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Target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종속변수인 </a:t>
            </a:r>
            <a:r>
              <a:rPr lang="en-US" altLang="ko-KR" sz="28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winPlacePerc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sp>
        <p:nvSpPr>
          <p:cNvPr id="7" name="제목 1"/>
          <p:cNvSpPr txBox="1"/>
          <p:nvPr/>
        </p:nvSpPr>
        <p:spPr>
          <a:xfrm>
            <a:off x="6422937" y="3907105"/>
            <a:ext cx="3926920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defRPr lang="ko-KR" altLang="en-US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넣어줄 데이터를 생성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ctr">
              <a:spcBef>
                <a:spcPts val="1000"/>
              </a:spcBef>
              <a:defRPr lang="ko-KR" altLang="en-US"/>
            </a:pP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제목 1"/>
          <p:cNvSpPr txBox="1"/>
          <p:nvPr/>
        </p:nvSpPr>
        <p:spPr>
          <a:xfrm>
            <a:off x="6073414" y="2840227"/>
            <a:ext cx="3926920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defRPr lang="ko-KR" altLang="en-US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 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import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sp>
        <p:nvSpPr>
          <p:cNvPr id="9" name="제목 1"/>
          <p:cNvSpPr txBox="1"/>
          <p:nvPr/>
        </p:nvSpPr>
        <p:spPr>
          <a:xfrm>
            <a:off x="6018491" y="1683776"/>
            <a:ext cx="3926920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defRPr lang="ko-KR" altLang="en-US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패키지 설치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686676" y="1992425"/>
            <a:ext cx="3584562" cy="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572000" y="3130345"/>
            <a:ext cx="2699238" cy="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21760" y="4126025"/>
            <a:ext cx="3349478" cy="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394960" y="5548425"/>
            <a:ext cx="1876278" cy="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09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662" y="51711"/>
            <a:ext cx="7046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AutoML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(</a:t>
            </a: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PyCaret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/>
          <p:cNvSpPr txBox="1"/>
          <p:nvPr/>
        </p:nvSpPr>
        <p:spPr>
          <a:xfrm>
            <a:off x="-239311" y="835974"/>
            <a:ext cx="3926920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defRPr lang="ko-KR" altLang="en-US"/>
            </a:pP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비교   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17987" y="1528852"/>
            <a:ext cx="8009688" cy="5162470"/>
            <a:chOff x="178724" y="1161966"/>
            <a:chExt cx="8009688" cy="53624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b="10593"/>
            <a:stretch/>
          </p:blipFill>
          <p:spPr>
            <a:xfrm>
              <a:off x="178724" y="1161966"/>
              <a:ext cx="8009688" cy="536240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78724" y="2117124"/>
              <a:ext cx="694487" cy="87321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070884" y="1766673"/>
            <a:ext cx="2714391" cy="2139047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lang="ko-KR" altLang="en-US"/>
            </a:pPr>
            <a:r>
              <a:rPr lang="en-US" altLang="ko-KR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MSE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가 낮은 </a:t>
            </a:r>
            <a:r>
              <a:rPr lang="en-US" altLang="ko-KR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Top 3 Model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 lang="ko-KR" altLang="en-US"/>
            </a:pP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1.Lightgbm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defRPr lang="ko-KR" altLang="en-US"/>
            </a:pP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2. Et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defRPr lang="ko-KR" altLang="en-US"/>
            </a:pP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3 . </a:t>
            </a:r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rf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782320" y="1778000"/>
            <a:ext cx="8300720" cy="670560"/>
          </a:xfrm>
          <a:custGeom>
            <a:avLst/>
            <a:gdLst>
              <a:gd name="connsiteX0" fmla="*/ 0 w 8300720"/>
              <a:gd name="connsiteY0" fmla="*/ 670560 h 670560"/>
              <a:gd name="connsiteX1" fmla="*/ 660400 w 8300720"/>
              <a:gd name="connsiteY1" fmla="*/ 10160 h 670560"/>
              <a:gd name="connsiteX2" fmla="*/ 8229600 w 8300720"/>
              <a:gd name="connsiteY2" fmla="*/ 0 h 670560"/>
              <a:gd name="connsiteX3" fmla="*/ 8270240 w 8300720"/>
              <a:gd name="connsiteY3" fmla="*/ 0 h 670560"/>
              <a:gd name="connsiteX4" fmla="*/ 8300720 w 830072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0720" h="670560">
                <a:moveTo>
                  <a:pt x="0" y="670560"/>
                </a:moveTo>
                <a:lnTo>
                  <a:pt x="660400" y="10160"/>
                </a:lnTo>
                <a:lnTo>
                  <a:pt x="8229600" y="0"/>
                </a:lnTo>
                <a:lnTo>
                  <a:pt x="8270240" y="0"/>
                </a:lnTo>
                <a:lnTo>
                  <a:pt x="8300720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662" y="51711"/>
            <a:ext cx="7046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AutoML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(</a:t>
            </a: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PyCaret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/>
          <p:cNvSpPr txBox="1"/>
          <p:nvPr/>
        </p:nvSpPr>
        <p:spPr>
          <a:xfrm>
            <a:off x="3204052" y="965477"/>
            <a:ext cx="5176790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defRPr lang="ko-KR" altLang="en-US"/>
            </a:pP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MSE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기준 </a:t>
            </a:r>
            <a:r>
              <a:rPr lang="ko-KR" altLang="en-US" sz="28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 생성   </a:t>
            </a:r>
            <a:endParaRPr lang="en-US" altLang="ko-KR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6" y="2671061"/>
            <a:ext cx="3469523" cy="353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994" y="2671060"/>
            <a:ext cx="3470400" cy="3533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720" y="2671060"/>
            <a:ext cx="3470400" cy="353379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2654" y="1970428"/>
            <a:ext cx="10680571" cy="446729"/>
            <a:chOff x="282654" y="1970428"/>
            <a:chExt cx="10680571" cy="446729"/>
          </a:xfrm>
        </p:grpSpPr>
        <p:sp>
          <p:nvSpPr>
            <p:cNvPr id="8" name="TextBox 7"/>
            <p:cNvSpPr txBox="1"/>
            <p:nvPr/>
          </p:nvSpPr>
          <p:spPr>
            <a:xfrm>
              <a:off x="282654" y="1970428"/>
              <a:ext cx="258238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defRPr lang="ko-KR" altLang="en-US"/>
              </a:pPr>
              <a:r>
                <a:rPr lang="en-US" altLang="ko-KR" sz="24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j-cs"/>
                </a:rPr>
                <a:t>Lightgbm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31748" y="1981426"/>
              <a:ext cx="258238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defRPr lang="ko-KR" altLang="en-US"/>
              </a:pPr>
              <a:r>
                <a:rPr lang="en-US" altLang="ko-KR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j-cs"/>
                </a:rPr>
                <a:t>Extra tree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80842" y="1992425"/>
              <a:ext cx="258238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defRPr lang="ko-KR" altLang="en-US"/>
              </a:pPr>
              <a:r>
                <a:rPr lang="en-US" altLang="ko-KR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j-cs"/>
                </a:rPr>
                <a:t>Random Forest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80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34160" y="1503680"/>
            <a:ext cx="9418320" cy="4490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78116" y="2991910"/>
            <a:ext cx="453040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4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Blending </a:t>
            </a:r>
            <a:r>
              <a:rPr lang="ko-KR" altLang="en-US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이란 </a:t>
            </a:r>
            <a:r>
              <a:rPr lang="en-US" altLang="ko-KR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662" y="51711"/>
            <a:ext cx="7046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AutoML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(</a:t>
            </a: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PyCaret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63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A1FF8-8796-4C4E-822C-472B70B9881B}"/>
              </a:ext>
            </a:extLst>
          </p:cNvPr>
          <p:cNvSpPr txBox="1"/>
          <p:nvPr/>
        </p:nvSpPr>
        <p:spPr>
          <a:xfrm>
            <a:off x="124972" y="124137"/>
            <a:ext cx="3719441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2591867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Blending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6CAC7F-1E86-4A96-87E2-85B9F979AC28}"/>
              </a:ext>
            </a:extLst>
          </p:cNvPr>
          <p:cNvSpPr/>
          <p:nvPr/>
        </p:nvSpPr>
        <p:spPr>
          <a:xfrm>
            <a:off x="135135" y="772124"/>
            <a:ext cx="6973807" cy="1908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Blending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stacking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유사한 방법이지만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비교적 더 단순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하고 정보 누출의 위험이 적습니다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Stacked </a:t>
            </a:r>
            <a:r>
              <a:rPr lang="en-US" altLang="ko-KR" sz="1200" b="1" dirty="0" err="1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ensembling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 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blending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 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종종 같은 의미로 사용됩니다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 </a:t>
            </a:r>
          </a:p>
          <a:p>
            <a:endParaRPr lang="en-US" altLang="ko-KR" sz="12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Blending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사용할 경우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200" b="1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out-of-fold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 값을 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사용하는 대신에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 데이터의 일부를 쪼개서 </a:t>
            </a:r>
            <a:r>
              <a:rPr lang="en-US" altLang="ko-KR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holdout validation </a:t>
            </a:r>
            <a:r>
              <a:rPr lang="ko-KR" altLang="en-US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사용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합니다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 단계 모델은 이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holdout set 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만을 이용해서 학습을 하게 됩니다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A1FF8-8796-4C4E-822C-472B70B9881B}"/>
              </a:ext>
            </a:extLst>
          </p:cNvPr>
          <p:cNvSpPr txBox="1"/>
          <p:nvPr/>
        </p:nvSpPr>
        <p:spPr>
          <a:xfrm>
            <a:off x="124972" y="3292893"/>
            <a:ext cx="324522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2591867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Blending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단점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02129"/>
              </p:ext>
            </p:extLst>
          </p:nvPr>
        </p:nvGraphicFramePr>
        <p:xfrm>
          <a:off x="135133" y="3816928"/>
          <a:ext cx="6973808" cy="254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904">
                  <a:extLst>
                    <a:ext uri="{9D8B030D-6E8A-4147-A177-3AD203B41FA5}">
                      <a16:colId xmlns:a16="http://schemas.microsoft.com/office/drawing/2014/main" val="188644646"/>
                    </a:ext>
                  </a:extLst>
                </a:gridCol>
                <a:gridCol w="3486904">
                  <a:extLst>
                    <a:ext uri="{9D8B030D-6E8A-4147-A177-3AD203B41FA5}">
                      <a16:colId xmlns:a16="http://schemas.microsoft.com/office/drawing/2014/main" val="2335543002"/>
                    </a:ext>
                  </a:extLst>
                </a:gridCol>
              </a:tblGrid>
              <a:tr h="390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460346"/>
                  </a:ext>
                </a:extLst>
              </a:tr>
              <a:tr h="287191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stacking</a:t>
                      </a:r>
                      <a:r>
                        <a:rPr lang="ko-KR" altLang="en-US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보다 단순</a:t>
                      </a:r>
                      <a:endParaRPr lang="en-US" altLang="ko-KR" sz="1000" b="1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사용하게 되는 데이터의 양이 </a:t>
                      </a:r>
                      <a:r>
                        <a:rPr lang="ko-KR" altLang="en-US" sz="1000" b="1" dirty="0" err="1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적어짐</a:t>
                      </a:r>
                      <a:endParaRPr lang="en-US" altLang="ko-KR" sz="1000" b="1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00875"/>
                  </a:ext>
                </a:extLst>
              </a:tr>
              <a:tr h="407074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r>
                        <a:rPr lang="ko-KR" altLang="en-US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단계 모델과 이후 단계 모델이 다른 데이터를 사용하기 때문에 정보 누출에 더 강한 모습을 보입니다</a:t>
                      </a:r>
                      <a:r>
                        <a:rPr lang="en-US" altLang="ko-KR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최종 모델 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holdout set</a:t>
                      </a:r>
                      <a:r>
                        <a:rPr lang="ko-KR" altLang="en-US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대해 </a:t>
                      </a:r>
                      <a:r>
                        <a:rPr lang="ko-KR" altLang="en-US" sz="1000" b="1" dirty="0" err="1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과적합이</a:t>
                      </a:r>
                      <a:r>
                        <a:rPr lang="ko-KR" altLang="en-US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있을 수 있음</a:t>
                      </a:r>
                      <a:r>
                        <a:rPr lang="en-US" altLang="ko-KR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04005"/>
                  </a:ext>
                </a:extLst>
              </a:tr>
              <a:tr h="1236472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시드 값이나 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Stratified Fold </a:t>
                      </a:r>
                      <a:r>
                        <a:rPr lang="ko-KR" altLang="en-US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를 팀원들과 공유할 필요가 없음</a:t>
                      </a:r>
                      <a:endParaRPr lang="en-US" altLang="ko-KR" sz="1000" b="1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1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0000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누구나 모델을 만들고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'blender'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추가할 수 있고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새로 추가한 모델을 사용할 것인가 폐기할 것인가에 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대해서는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'blender'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 결정할 뿐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 </a:t>
                      </a:r>
                    </a:p>
                    <a:p>
                      <a:pPr latinLnBrk="1"/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Holdout set</a:t>
                      </a:r>
                      <a:r>
                        <a:rPr lang="ko-KR" altLang="en-US" sz="10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사용하는 것 보다 교차 검증이 더 강인한 모습을 보여줌</a:t>
                      </a:r>
                      <a:endParaRPr lang="en-US" altLang="ko-KR" sz="1000" b="1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2897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6A1FF8-8796-4C4E-822C-472B70B9881B}"/>
              </a:ext>
            </a:extLst>
          </p:cNvPr>
          <p:cNvSpPr txBox="1"/>
          <p:nvPr/>
        </p:nvSpPr>
        <p:spPr>
          <a:xfrm>
            <a:off x="7252378" y="900775"/>
            <a:ext cx="4509248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2591867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Blending process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78" y="1695854"/>
            <a:ext cx="4885905" cy="18626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81258" y="3889310"/>
            <a:ext cx="519003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400" b="1" dirty="0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sz="1400" b="1" dirty="0" err="1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Traning</a:t>
            </a:r>
            <a:r>
              <a:rPr lang="en-US" altLang="ko-KR" sz="1400" b="1" dirty="0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/Validation/Test </a:t>
            </a:r>
            <a:r>
              <a:rPr lang="en-US" altLang="ko-KR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set </a:t>
            </a:r>
            <a:r>
              <a:rPr lang="ko-KR" altLang="en-US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</a:t>
            </a:r>
            <a:r>
              <a:rPr lang="ko-KR" altLang="en-US" sz="1400" b="1" dirty="0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</a:t>
            </a:r>
            <a:endParaRPr lang="en-US" altLang="ko-KR" sz="1400" b="1" dirty="0" smtClean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fontAlgn="t">
              <a:buAutoNum type="arabicPeriod"/>
            </a:pPr>
            <a:endParaRPr lang="en-US" altLang="ko-KR" sz="1400" b="1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t"/>
            <a:r>
              <a:rPr lang="en-US" altLang="ko-KR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Training set </a:t>
            </a:r>
            <a:r>
              <a:rPr lang="ko-KR" altLang="en-US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ko-KR" altLang="en-US" sz="1400" b="1" dirty="0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피팅</a:t>
            </a:r>
            <a:r>
              <a:rPr lang="en-US" altLang="ko-KR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  <a:endParaRPr lang="en-US" altLang="ko-KR" sz="1400" b="1" dirty="0" smtClean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t"/>
            <a:endParaRPr lang="en-US" altLang="ko-KR" sz="1400" b="1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t"/>
            <a:r>
              <a:rPr lang="en-US" altLang="ko-KR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Validation/Test set </a:t>
            </a:r>
            <a:r>
              <a:rPr lang="ko-KR" altLang="en-US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대해 </a:t>
            </a:r>
            <a:r>
              <a:rPr lang="ko-KR" altLang="en-US" sz="1400" b="1" dirty="0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 실시</a:t>
            </a:r>
            <a:endParaRPr lang="en-US" altLang="ko-KR" sz="1400" b="1" dirty="0" smtClean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t"/>
            <a:endParaRPr lang="en-US" altLang="ko-KR" sz="1400" b="1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t"/>
            <a:r>
              <a:rPr lang="en-US" altLang="ko-KR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Validation set </a:t>
            </a:r>
            <a:r>
              <a:rPr lang="ko-KR" altLang="en-US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en-US" altLang="ko-KR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Validation set </a:t>
            </a:r>
            <a:r>
              <a:rPr lang="ko-KR" altLang="en-US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대한 예측이 새로운 </a:t>
            </a:r>
            <a:r>
              <a:rPr lang="ko-KR" altLang="en-US" sz="1400" b="1" dirty="0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</a:t>
            </a:r>
            <a:endParaRPr lang="en-US" altLang="ko-KR" sz="1400" b="1" dirty="0" smtClean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t"/>
            <a:r>
              <a:rPr lang="ko-KR" altLang="en-US" sz="1400" b="1" dirty="0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만드는 </a:t>
            </a:r>
            <a:r>
              <a:rPr lang="ko-KR" altLang="en-US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데에 </a:t>
            </a:r>
            <a:r>
              <a:rPr lang="ko-KR" altLang="en-US" sz="1400" b="1" dirty="0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endParaRPr lang="en-US" altLang="ko-KR" sz="1400" b="1" dirty="0" smtClean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t"/>
            <a:endParaRPr lang="en-US" altLang="ko-KR" sz="1400" b="1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fontAlgn="t"/>
            <a:r>
              <a:rPr lang="en-US" altLang="ko-KR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5. 4</a:t>
            </a:r>
            <a:r>
              <a:rPr lang="ko-KR" altLang="en-US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모델을 최종 </a:t>
            </a:r>
            <a:r>
              <a:rPr lang="en-US" altLang="ko-KR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Test set </a:t>
            </a:r>
            <a:r>
              <a:rPr lang="ko-KR" altLang="en-US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대한 예측을 하는데 </a:t>
            </a:r>
            <a:r>
              <a:rPr lang="ko-KR" altLang="en-US" sz="1400" b="1" dirty="0" smtClean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altLang="ko-KR" sz="14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</a:p>
          <a:p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7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467875" y="1027886"/>
            <a:ext cx="4209829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defRPr lang="ko-KR" altLang="en-US"/>
            </a:pP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모델들을 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Blending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  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7" y="1826694"/>
            <a:ext cx="4492738" cy="4978887"/>
          </a:xfrm>
          <a:prstGeom prst="rect">
            <a:avLst/>
          </a:prstGeom>
        </p:spPr>
      </p:pic>
      <p:sp>
        <p:nvSpPr>
          <p:cNvPr id="4" name="제목 1"/>
          <p:cNvSpPr txBox="1"/>
          <p:nvPr/>
        </p:nvSpPr>
        <p:spPr>
          <a:xfrm>
            <a:off x="7085419" y="82148"/>
            <a:ext cx="4461027" cy="8062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defRPr lang="ko-KR" altLang="en-US"/>
            </a:pP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최적화 모델 결과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662" y="51711"/>
            <a:ext cx="7046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dirty="0" err="1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AutoML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vs </a:t>
            </a:r>
            <a:r>
              <a:rPr lang="ko-KR" altLang="en-US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최적화 알고리즘</a:t>
            </a: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62" y="790375"/>
            <a:ext cx="5179547" cy="60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4217" cy="20923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0857" y="2153851"/>
            <a:ext cx="60910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accent3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ko-KR" altLang="en-US" sz="6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60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인사이트</a:t>
            </a:r>
            <a:r>
              <a:rPr lang="ko-KR" altLang="en-US" sz="6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60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7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86840" y="1329472"/>
            <a:ext cx="9418320" cy="4490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3662" y="51711"/>
            <a:ext cx="7046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en-US" altLang="ko-KR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Submission.csv </a:t>
            </a:r>
            <a:r>
              <a:rPr lang="ko-KR" altLang="en-US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제출 결과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30" y="2679704"/>
            <a:ext cx="9039225" cy="1114425"/>
          </a:xfrm>
          <a:prstGeom prst="rect">
            <a:avLst/>
          </a:prstGeom>
        </p:spPr>
      </p:pic>
      <p:sp>
        <p:nvSpPr>
          <p:cNvPr id="10" name="제목 1"/>
          <p:cNvSpPr txBox="1"/>
          <p:nvPr/>
        </p:nvSpPr>
        <p:spPr>
          <a:xfrm>
            <a:off x="1533330" y="1375072"/>
            <a:ext cx="2875867" cy="83514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90000"/>
              </a:lnSpc>
              <a:defRPr lang="ko-KR" altLang="en-US"/>
            </a:pPr>
            <a:r>
              <a:rPr lang="en-US" altLang="ko-KR" sz="2800" b="1" dirty="0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596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/1528 </a:t>
            </a:r>
            <a:endParaRPr lang="en-US" altLang="ko-KR" sz="28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90000"/>
              </a:lnSpc>
              <a:defRPr lang="ko-KR" altLang="en-US"/>
            </a:pP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MAE : 0.03391 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04034" y="4333226"/>
            <a:ext cx="8897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  <a:defRPr lang="ko-KR" altLang="en-US"/>
            </a:pP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만개 데이터 예측에서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Mae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낮았던 컬럼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V1_lgbm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후 제출 용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test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3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80013" y="1640078"/>
            <a:ext cx="9418320" cy="44907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3662" y="51711"/>
            <a:ext cx="704602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 smtClean="0">
                <a:solidFill>
                  <a:schemeClr val="accent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 및 고찰</a:t>
            </a:r>
            <a:endParaRPr lang="ko-KR" altLang="en-US" sz="28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85899" y="1640078"/>
            <a:ext cx="8871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1. </a:t>
            </a:r>
            <a:r>
              <a:rPr lang="ko-KR" altLang="en-US" b="1" dirty="0" err="1" smtClean="0">
                <a:latin typeface="나눔고딕 ExtraBold" panose="020B0600000101010101" charset="-127"/>
                <a:ea typeface="나눔고딕 ExtraBold" panose="020B0600000101010101" charset="-127"/>
              </a:rPr>
              <a:t>머신러닝</a:t>
            </a: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b="1" dirty="0" err="1">
                <a:latin typeface="나눔고딕 ExtraBold" panose="020B0600000101010101" charset="-127"/>
                <a:ea typeface="나눔고딕 ExtraBold" panose="020B0600000101010101" charset="-127"/>
              </a:rPr>
              <a:t>회귀모델의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 정답에 근접한 예측을 하기 위해서는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알고리즘과 적합한 </a:t>
            </a:r>
            <a:r>
              <a:rPr lang="ko-KR" altLang="en-US" b="1" dirty="0" err="1" smtClean="0">
                <a:latin typeface="나눔고딕 ExtraBold" panose="020B0600000101010101" charset="-127"/>
                <a:ea typeface="나눔고딕 ExtraBold" panose="020B0600000101010101" charset="-127"/>
              </a:rPr>
              <a:t>파라미터도</a:t>
            </a: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중요하지만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데이터 </a:t>
            </a:r>
            <a:r>
              <a:rPr lang="ko-KR" altLang="en-US" b="1" dirty="0" err="1">
                <a:solidFill>
                  <a:srgbClr val="0070C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전처리</a:t>
            </a:r>
            <a:r>
              <a:rPr lang="ko-KR" altLang="en-US" b="1" dirty="0" err="1">
                <a:latin typeface="나눔고딕 ExtraBold" panose="020B0600000101010101" charset="-127"/>
                <a:ea typeface="나눔고딕 ExtraBold" panose="020B0600000101010101" charset="-127"/>
              </a:rPr>
              <a:t>와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데이터 변환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에 더욱 중점을 </a:t>
            </a: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두는 것이 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예측 결과 </a:t>
            </a: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향상에 </a:t>
            </a:r>
            <a:endParaRPr lang="ko-KR" altLang="en-US" b="1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도움</a:t>
            </a: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이 된다</a:t>
            </a:r>
            <a:r>
              <a:rPr lang="en-US" altLang="ko-KR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  <a:endParaRPr lang="en-US" altLang="ko-KR" b="1" dirty="0" smtClean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2. 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게임의 </a:t>
            </a:r>
            <a:r>
              <a:rPr lang="en-US" altLang="ko-KR" b="1" dirty="0">
                <a:latin typeface="나눔고딕 ExtraBold" panose="020B0600000101010101" charset="-127"/>
                <a:ea typeface="나눔고딕 ExtraBold" panose="020B0600000101010101" charset="-127"/>
              </a:rPr>
              <a:t>1~ 100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순위를  예측과 같은 회귀 분석에서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극도로 잘하거나 못하는 사람의 데이터를 </a:t>
            </a:r>
            <a:r>
              <a:rPr lang="ko-KR" altLang="en-US" b="1" dirty="0" err="1">
                <a:latin typeface="나눔고딕 ExtraBold" panose="020B0600000101010101" charset="-127"/>
                <a:ea typeface="나눔고딕 ExtraBold" panose="020B0600000101010101" charset="-127"/>
              </a:rPr>
              <a:t>이상치라고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 판단하여 </a:t>
            </a:r>
            <a:r>
              <a:rPr lang="ko-KR" altLang="en-US" b="1" dirty="0" err="1">
                <a:latin typeface="나눔고딕 ExtraBold" panose="020B0600000101010101" charset="-127"/>
                <a:ea typeface="나눔고딕 ExtraBold" panose="020B0600000101010101" charset="-127"/>
              </a:rPr>
              <a:t>전처리하면</a:t>
            </a:r>
            <a:endParaRPr lang="ko-KR" altLang="en-US" b="1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그렇지 않을 때보다 예측 결과가 </a:t>
            </a: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좋지 않음</a:t>
            </a:r>
            <a:endParaRPr lang="en-US" altLang="ko-KR" b="1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따라서 순위 예측 회귀에서의 </a:t>
            </a:r>
            <a:r>
              <a:rPr lang="ko-KR" altLang="en-US" b="1" dirty="0" err="1" smtClean="0">
                <a:latin typeface="나눔고딕 ExtraBold" panose="020B0600000101010101" charset="-127"/>
                <a:ea typeface="나눔고딕 ExtraBold" panose="020B0600000101010101" charset="-127"/>
              </a:rPr>
              <a:t>극상위</a:t>
            </a: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하위 유저의 </a:t>
            </a:r>
            <a:endParaRPr lang="en-US" altLang="ko-KR" b="1" dirty="0" smtClean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데이터를 </a:t>
            </a:r>
            <a:r>
              <a:rPr lang="ko-KR" altLang="en-US" b="1" dirty="0">
                <a:latin typeface="나눔고딕 ExtraBold" panose="020B0600000101010101" charset="-127"/>
                <a:ea typeface="나눔고딕 ExtraBold" panose="020B0600000101010101" charset="-127"/>
              </a:rPr>
              <a:t>어떻게 처리해야 할지 많은 고민이 </a:t>
            </a:r>
            <a:r>
              <a:rPr lang="ko-KR" altLang="en-US" b="1" dirty="0" smtClean="0">
                <a:latin typeface="나눔고딕 ExtraBold" panose="020B0600000101010101" charset="-127"/>
                <a:ea typeface="나눔고딕 ExtraBold" panose="020B0600000101010101" charset="-127"/>
              </a:rPr>
              <a:t>필요함</a:t>
            </a:r>
            <a:endParaRPr lang="ko-KR" altLang="en-US" b="1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1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97310"/>
            <a:ext cx="6162261" cy="738664"/>
            <a:chOff x="0" y="97310"/>
            <a:chExt cx="3850640" cy="738664"/>
          </a:xfrm>
        </p:grpSpPr>
        <p:sp>
          <p:nvSpPr>
            <p:cNvPr id="3" name="TextBox 2"/>
            <p:cNvSpPr txBox="1"/>
            <p:nvPr/>
          </p:nvSpPr>
          <p:spPr>
            <a:xfrm>
              <a:off x="120466" y="97310"/>
              <a:ext cx="2804488" cy="66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rgbClr val="FFC000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배틀</a:t>
              </a:r>
              <a:r>
                <a:rPr lang="ko-KR" altLang="en-US" sz="2800" dirty="0" smtClean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그라운드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소개</a:t>
              </a:r>
              <a:r>
                <a:rPr lang="ko-KR" altLang="en-US" sz="2800" dirty="0" smtClean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동영상</a:t>
              </a:r>
              <a:endParaRPr lang="ko-KR" altLang="en-US" sz="2800" spc="300" dirty="0">
                <a:solidFill>
                  <a:srgbClr val="FFC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835974"/>
              <a:ext cx="3850640" cy="0"/>
            </a:xfrm>
            <a:prstGeom prst="line">
              <a:avLst/>
            </a:prstGeom>
            <a:ln w="25400">
              <a:solidFill>
                <a:schemeClr val="accent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1534159" y="1482305"/>
            <a:ext cx="9113325" cy="4512095"/>
            <a:chOff x="1534159" y="1482305"/>
            <a:chExt cx="9113325" cy="4512095"/>
          </a:xfrm>
        </p:grpSpPr>
        <p:pic>
          <p:nvPicPr>
            <p:cNvPr id="8" name="배그가이드e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1534159" y="1482305"/>
              <a:ext cx="9113325" cy="450730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534160" y="1482305"/>
              <a:ext cx="9113324" cy="45120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379892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284152" y="1557084"/>
            <a:ext cx="11767989" cy="3920658"/>
            <a:chOff x="284152" y="1607884"/>
            <a:chExt cx="11767989" cy="3920658"/>
          </a:xfrm>
        </p:grpSpPr>
        <p:grpSp>
          <p:nvGrpSpPr>
            <p:cNvPr id="9" name="그룹 8"/>
            <p:cNvGrpSpPr/>
            <p:nvPr/>
          </p:nvGrpSpPr>
          <p:grpSpPr>
            <a:xfrm>
              <a:off x="284152" y="1607884"/>
              <a:ext cx="11767989" cy="837848"/>
              <a:chOff x="284152" y="592747"/>
              <a:chExt cx="11767989" cy="837848"/>
            </a:xfrm>
          </p:grpSpPr>
          <p:sp>
            <p:nvSpPr>
              <p:cNvPr id="4" name="갈매기형 수장 3"/>
              <p:cNvSpPr/>
              <p:nvPr/>
            </p:nvSpPr>
            <p:spPr>
              <a:xfrm>
                <a:off x="284152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DBNO</a:t>
                </a:r>
              </a:p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b="1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기절</a:t>
                </a:r>
                <a:r>
                  <a:rPr lang="en-US" altLang="ko-KR" b="1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" name="갈매기형 수장 5"/>
              <p:cNvSpPr/>
              <p:nvPr/>
            </p:nvSpPr>
            <p:spPr>
              <a:xfrm>
                <a:off x="3381109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Assists</a:t>
                </a:r>
              </a:p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도움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7" name="갈매기형 수장 6"/>
              <p:cNvSpPr/>
              <p:nvPr/>
            </p:nvSpPr>
            <p:spPr>
              <a:xfrm>
                <a:off x="6478066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Damage Dealt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입힌 </a:t>
                </a:r>
                <a:r>
                  <a:rPr lang="ko-KR" altLang="en-US" dirty="0" err="1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데미지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8" name="갈매기형 수장 7"/>
              <p:cNvSpPr/>
              <p:nvPr/>
            </p:nvSpPr>
            <p:spPr>
              <a:xfrm>
                <a:off x="9575024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Heals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dirty="0" err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회복아이템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284152" y="3149289"/>
              <a:ext cx="11767989" cy="837848"/>
              <a:chOff x="284152" y="592747"/>
              <a:chExt cx="11767989" cy="837848"/>
            </a:xfrm>
          </p:grpSpPr>
          <p:sp>
            <p:nvSpPr>
              <p:cNvPr id="21" name="갈매기형 수장 20"/>
              <p:cNvSpPr/>
              <p:nvPr/>
            </p:nvSpPr>
            <p:spPr>
              <a:xfrm>
                <a:off x="284152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Kills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킬 수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2" name="갈매기형 수장 21"/>
              <p:cNvSpPr/>
              <p:nvPr/>
            </p:nvSpPr>
            <p:spPr>
              <a:xfrm>
                <a:off x="3381109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Long Kill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dirty="0" err="1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장거리킬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3" name="갈매기형 수장 22"/>
              <p:cNvSpPr/>
              <p:nvPr/>
            </p:nvSpPr>
            <p:spPr>
              <a:xfrm>
                <a:off x="6478066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Match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Type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매치 유형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4" name="갈매기형 수장 23"/>
              <p:cNvSpPr/>
              <p:nvPr/>
            </p:nvSpPr>
            <p:spPr>
              <a:xfrm>
                <a:off x="9575024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Num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Groups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게임 내 그룹 수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284152" y="4690694"/>
              <a:ext cx="11767989" cy="837848"/>
              <a:chOff x="284152" y="592747"/>
              <a:chExt cx="11767989" cy="837848"/>
            </a:xfrm>
          </p:grpSpPr>
          <p:sp>
            <p:nvSpPr>
              <p:cNvPr id="26" name="갈매기형 수장 25"/>
              <p:cNvSpPr/>
              <p:nvPr/>
            </p:nvSpPr>
            <p:spPr>
              <a:xfrm>
                <a:off x="284152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Revives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팀원 되살림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" name="갈매기형 수장 26"/>
              <p:cNvSpPr/>
              <p:nvPr/>
            </p:nvSpPr>
            <p:spPr>
              <a:xfrm>
                <a:off x="3381109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Kill Place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킬 순위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8" name="갈매기형 수장 27"/>
              <p:cNvSpPr/>
              <p:nvPr/>
            </p:nvSpPr>
            <p:spPr>
              <a:xfrm>
                <a:off x="6478066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Distance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이동거리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endPara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9" name="갈매기형 수장 28"/>
              <p:cNvSpPr/>
              <p:nvPr/>
            </p:nvSpPr>
            <p:spPr>
              <a:xfrm>
                <a:off x="9575024" y="592747"/>
                <a:ext cx="2477117" cy="837848"/>
              </a:xfrm>
              <a:prstGeom prst="chevron">
                <a:avLst>
                  <a:gd name="adj" fmla="val 2608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err="1">
                    <a:solidFill>
                      <a:schemeClr val="tx1"/>
                    </a:solidFill>
                  </a:rPr>
                  <a:t>winPlacePerc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 </a:t>
                </a:r>
                <a:endParaRPr lang="ko-KR" altLang="en-US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0" y="97310"/>
            <a:ext cx="3850640" cy="738664"/>
            <a:chOff x="0" y="97310"/>
            <a:chExt cx="3850640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120466" y="97310"/>
              <a:ext cx="28044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 smtClean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</a:t>
              </a:r>
              <a:r>
                <a:rPr lang="ko-KR" altLang="en-US" sz="2800" dirty="0" smtClean="0">
                  <a:solidFill>
                    <a:srgbClr val="FF0000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컬럼</a:t>
              </a:r>
              <a:r>
                <a:rPr lang="ko-KR" altLang="en-US" sz="2800" dirty="0" smtClean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ko-KR" altLang="en-US" sz="2800" spc="300" dirty="0" smtClean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목록</a:t>
              </a:r>
              <a:endParaRPr lang="ko-KR" altLang="en-US" sz="2800" spc="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0" y="835974"/>
              <a:ext cx="3850640" cy="0"/>
            </a:xfrm>
            <a:prstGeom prst="line">
              <a:avLst/>
            </a:prstGeom>
            <a:ln w="25400">
              <a:solidFill>
                <a:schemeClr val="accent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80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005" y="46492"/>
            <a:ext cx="6261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전체 데이터 구성</a:t>
            </a:r>
            <a:r>
              <a:rPr lang="en-US" altLang="ko-KR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</a:t>
            </a:r>
            <a:r>
              <a:rPr lang="ko-KR" altLang="en-US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</a:t>
            </a:r>
            <a:r>
              <a:rPr lang="ko-KR" altLang="en-US" sz="2800" spc="3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전처리 전</a:t>
            </a:r>
            <a:r>
              <a:rPr lang="en-US" altLang="ko-KR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</a:t>
            </a:r>
            <a:r>
              <a:rPr lang="ko-KR" altLang="en-US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800" spc="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26" name="Picture 2" descr="https://lh4.googleusercontent.com/IPTuIb92O30O4YjVVmN207qZqky0fBTTklnuzTBtLqQpMaZL9f6hdBM0Y1tiqJXsDu8mYlrg40o56NbxEywkTQ2LiUg-4z_cv1eqybBCKU8NDf1f0E2I-kksKwMJJm-gVAWhCphJ=s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73" y="1451819"/>
            <a:ext cx="9973333" cy="3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240" y="5345153"/>
            <a:ext cx="529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4,446,966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너무 많은 데이터가 들어있음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매치로는 </a:t>
            </a:r>
            <a:r>
              <a:rPr lang="en-US" altLang="ko-KR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47,965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매치가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존재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67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5.googleusercontent.com/7N8lkGpt-VyBi7RAB54YOal6hxr3ePcUM5Ce6gNLST8cxJcW-hVzLMB9mNIFvjqBvV-iMa4dQVrgQ0Nnt4_prIiWTr7NlVR3hV94FP7Coj0GJJ7mxRw7n4QzIsNc_-GpTqx75dT4=s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0" y="1088804"/>
            <a:ext cx="5802671" cy="431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004" y="46492"/>
            <a:ext cx="8024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전체 데이터 구성</a:t>
            </a:r>
            <a:r>
              <a:rPr lang="en-US" altLang="ko-KR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</a:t>
            </a:r>
            <a:r>
              <a:rPr lang="ko-KR" altLang="en-US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 </a:t>
            </a:r>
            <a:r>
              <a:rPr lang="ko-KR" altLang="en-US" sz="2800" spc="3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전처리 전</a:t>
            </a:r>
            <a:r>
              <a:rPr lang="ko-KR" altLang="en-US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</a:t>
            </a:r>
            <a:r>
              <a:rPr lang="en-US" altLang="ko-KR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</a:t>
            </a:r>
            <a:r>
              <a:rPr lang="ko-KR" altLang="en-US" sz="2800" spc="3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ko-KR" altLang="en-US" sz="2800" spc="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2058" name="Picture 10" descr="https://lh5.googleusercontent.com/SM6c9bcSd2OLkmDkPlf_3IPWenT0G1yl8mMxJ3klsYOL6QljD4ldGVdtW4vtHm0QjBjBqRvXH8GiOSXy9kXFGOi1lw-XxfWjK3b9OrBAQm6aLtxcSxqH7eo8gfG9CYuybG8Wr-JB=s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892" y="785156"/>
            <a:ext cx="4655113" cy="34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5576067"/>
            <a:ext cx="1218443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전처리 전 결과</a:t>
            </a:r>
            <a:r>
              <a:rPr lang="en-US" altLang="ko-KR" spc="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 </a:t>
            </a:r>
            <a:r>
              <a:rPr lang="ko-KR" altLang="en-US" spc="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 전</a:t>
            </a:r>
            <a:r>
              <a:rPr lang="ko-KR" altLang="en-US" spc="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pc="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데이터임에도 독립변수의 수가 </a:t>
            </a:r>
            <a:r>
              <a:rPr lang="en-US" altLang="ko-KR" spc="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27</a:t>
            </a:r>
            <a:r>
              <a:rPr lang="ko-KR" altLang="en-US" spc="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</a:t>
            </a:r>
            <a:r>
              <a:rPr lang="ko-KR" altLang="en-US" spc="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정도로 </a:t>
            </a:r>
            <a:r>
              <a:rPr lang="ko-KR" altLang="en-US" spc="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많기 때문에 </a:t>
            </a:r>
            <a:endParaRPr lang="en-US" altLang="ko-KR" spc="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3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MSE</a:t>
            </a:r>
            <a:r>
              <a:rPr lang="ko-KR" altLang="en-US" spc="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낮게 나온 것으로 보임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66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4217" cy="20923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17848" y="2233218"/>
            <a:ext cx="567495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전처리 </a:t>
            </a:r>
            <a:endParaRPr lang="en-US" altLang="ko-KR" sz="60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제거 </a:t>
            </a:r>
            <a:r>
              <a:rPr lang="ko-KR" altLang="en-US" sz="6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과정</a:t>
            </a:r>
            <a:endParaRPr lang="en-US" altLang="ko-KR" sz="6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545996" y="894691"/>
            <a:ext cx="3603973" cy="78997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1600" b="1" spc="3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극상위</a:t>
            </a:r>
            <a:r>
              <a:rPr lang="en-US" altLang="ko-KR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pc="3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극하위</a:t>
            </a:r>
            <a:r>
              <a:rPr lang="ko-KR" altLang="en-US" sz="1600" b="1" spc="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유저 찾는 용도</a:t>
            </a:r>
            <a:endParaRPr lang="en-US" altLang="ko-KR" sz="1600" b="1" spc="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5" y="1786304"/>
            <a:ext cx="5949449" cy="356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3414" y="1786304"/>
            <a:ext cx="6118586" cy="35652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005" y="46492"/>
            <a:ext cx="6261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IQR 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방식으로 </a:t>
            </a:r>
            <a:r>
              <a:rPr lang="ko-KR" altLang="en-US" sz="2800" dirty="0" smtClean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이상치</a:t>
            </a:r>
            <a:r>
              <a:rPr lang="ko-KR" altLang="en-US" sz="28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찾기</a:t>
            </a:r>
            <a:endParaRPr lang="ko-KR" altLang="en-US" sz="2800" spc="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835974"/>
            <a:ext cx="6073414" cy="0"/>
          </a:xfrm>
          <a:prstGeom prst="line">
            <a:avLst/>
          </a:prstGeom>
          <a:ln w="254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62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1012</Words>
  <Application>Microsoft Office PowerPoint</Application>
  <PresentationFormat>와이드스크린</PresentationFormat>
  <Paragraphs>207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에스코어 드림 9 Black</vt:lpstr>
      <vt:lpstr>에스코어 드림 6 Bold</vt:lpstr>
      <vt:lpstr>맑은 고딕</vt:lpstr>
      <vt:lpstr>Arial</vt:lpstr>
      <vt:lpstr>나눔고딕</vt:lpstr>
      <vt:lpstr>Wingdings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68</cp:revision>
  <dcterms:created xsi:type="dcterms:W3CDTF">2021-09-15T05:45:26Z</dcterms:created>
  <dcterms:modified xsi:type="dcterms:W3CDTF">2021-09-23T00:22:53Z</dcterms:modified>
</cp:coreProperties>
</file>